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71" r:id="rId5"/>
    <p:sldId id="259" r:id="rId6"/>
    <p:sldId id="272" r:id="rId7"/>
    <p:sldId id="263" r:id="rId8"/>
    <p:sldId id="262" r:id="rId9"/>
    <p:sldId id="261" r:id="rId10"/>
    <p:sldId id="266" r:id="rId11"/>
    <p:sldId id="265" r:id="rId12"/>
    <p:sldId id="268" r:id="rId13"/>
    <p:sldId id="264" r:id="rId14"/>
    <p:sldId id="267" r:id="rId15"/>
    <p:sldId id="269" r:id="rId16"/>
    <p:sldId id="270" r:id="rId17"/>
    <p:sldId id="273" r:id="rId18"/>
    <p:sldId id="257" r:id="rId19"/>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1279" autoAdjust="0"/>
  </p:normalViewPr>
  <p:slideViewPr>
    <p:cSldViewPr>
      <p:cViewPr varScale="1">
        <p:scale>
          <a:sx n="49" d="100"/>
          <a:sy n="49" d="100"/>
        </p:scale>
        <p:origin x="-586"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2AC45CF-FE62-466E-A3B6-3AFBCBFC1E79}" type="datetimeFigureOut">
              <a:rPr lang="es-CO" smtClean="0"/>
              <a:pPr/>
              <a:t>12/09/2012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E5E65B66-2E3B-4501-A0A6-2EA9798BF0DE}"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2AC45CF-FE62-466E-A3B6-3AFBCBFC1E79}" type="datetimeFigureOut">
              <a:rPr lang="es-CO" smtClean="0"/>
              <a:pPr/>
              <a:t>12/09/2012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5E65B66-2E3B-4501-A0A6-2EA9798BF0DE}"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2AC45CF-FE62-466E-A3B6-3AFBCBFC1E79}" type="datetimeFigureOut">
              <a:rPr lang="es-CO" smtClean="0"/>
              <a:pPr/>
              <a:t>12/09/2012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5E65B66-2E3B-4501-A0A6-2EA9798BF0DE}"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02AC45CF-FE62-466E-A3B6-3AFBCBFC1E79}" type="datetimeFigureOut">
              <a:rPr lang="es-CO" smtClean="0"/>
              <a:pPr/>
              <a:t>12/09/2012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E5E65B66-2E3B-4501-A0A6-2EA9798BF0DE}"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02AC45CF-FE62-466E-A3B6-3AFBCBFC1E79}" type="datetimeFigureOut">
              <a:rPr lang="es-CO" smtClean="0"/>
              <a:pPr/>
              <a:t>12/09/2012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E5E65B66-2E3B-4501-A0A6-2EA9798BF0DE}"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02AC45CF-FE62-466E-A3B6-3AFBCBFC1E79}" type="datetimeFigureOut">
              <a:rPr lang="es-CO" smtClean="0"/>
              <a:pPr/>
              <a:t>12/09/2012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E5E65B66-2E3B-4501-A0A6-2EA9798BF0DE}"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02AC45CF-FE62-466E-A3B6-3AFBCBFC1E79}" type="datetimeFigureOut">
              <a:rPr lang="es-CO" smtClean="0"/>
              <a:pPr/>
              <a:t>12/09/2012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E5E65B66-2E3B-4501-A0A6-2EA9798BF0DE}"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02AC45CF-FE62-466E-A3B6-3AFBCBFC1E79}" type="datetimeFigureOut">
              <a:rPr lang="es-CO" smtClean="0"/>
              <a:pPr/>
              <a:t>12/09/2012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5E65B66-2E3B-4501-A0A6-2EA9798BF0DE}"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02AC45CF-FE62-466E-A3B6-3AFBCBFC1E79}" type="datetimeFigureOut">
              <a:rPr lang="es-CO" smtClean="0"/>
              <a:pPr/>
              <a:t>12/09/2012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5E65B66-2E3B-4501-A0A6-2EA9798BF0DE}"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02AC45CF-FE62-466E-A3B6-3AFBCBFC1E79}" type="datetimeFigureOut">
              <a:rPr lang="es-CO" smtClean="0"/>
              <a:pPr/>
              <a:t>12/09/2012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5E65B66-2E3B-4501-A0A6-2EA9798BF0DE}"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02AC45CF-FE62-466E-A3B6-3AFBCBFC1E79}" type="datetimeFigureOut">
              <a:rPr lang="es-CO" smtClean="0"/>
              <a:pPr/>
              <a:t>12/09/2012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E5E65B66-2E3B-4501-A0A6-2EA9798BF0DE}"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2AC45CF-FE62-466E-A3B6-3AFBCBFC1E79}" type="datetimeFigureOut">
              <a:rPr lang="es-CO" smtClean="0"/>
              <a:pPr/>
              <a:t>12/09/2012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5E65B66-2E3B-4501-A0A6-2EA9798BF0DE}"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orea\Desktop\PART 3\3-4.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4 CuadroTexto"/>
          <p:cNvSpPr txBox="1"/>
          <p:nvPr/>
        </p:nvSpPr>
        <p:spPr>
          <a:xfrm>
            <a:off x="2714612" y="2285992"/>
            <a:ext cx="5643602" cy="2862322"/>
          </a:xfrm>
          <a:prstGeom prst="rect">
            <a:avLst/>
          </a:prstGeom>
          <a:noFill/>
        </p:spPr>
        <p:txBody>
          <a:bodyPr wrap="square" rtlCol="0">
            <a:spAutoFit/>
          </a:bodyPr>
          <a:lstStyle/>
          <a:p>
            <a:pPr algn="just"/>
            <a:r>
              <a:rPr lang="es-CO" sz="2000" dirty="0" smtClean="0"/>
              <a:t>Fragmentos  de la obra de Lorenzo </a:t>
            </a:r>
            <a:r>
              <a:rPr lang="es-CO" sz="2000" dirty="0" err="1" smtClean="0"/>
              <a:t>Milani</a:t>
            </a:r>
            <a:r>
              <a:rPr lang="es-CO" sz="2000" dirty="0" smtClean="0"/>
              <a:t> y la Escuela de Barbiana </a:t>
            </a:r>
          </a:p>
          <a:p>
            <a:pPr algn="just"/>
            <a:endParaRPr lang="es-CO" sz="2000" dirty="0" smtClean="0"/>
          </a:p>
          <a:p>
            <a:pPr algn="just"/>
            <a:endParaRPr lang="es-CO" sz="2000" dirty="0" smtClean="0"/>
          </a:p>
          <a:p>
            <a:pPr algn="just"/>
            <a:r>
              <a:rPr lang="es-CO" sz="2000" dirty="0" smtClean="0"/>
              <a:t>Tomado de </a:t>
            </a:r>
            <a:r>
              <a:rPr lang="es-CO" sz="2000" dirty="0" err="1" smtClean="0"/>
              <a:t>Vidales,I</a:t>
            </a:r>
            <a:r>
              <a:rPr lang="es-CO" sz="2000" dirty="0" smtClean="0"/>
              <a:t>. y otros.(2005). </a:t>
            </a:r>
            <a:r>
              <a:rPr lang="es-CO" sz="2000" i="1" dirty="0" smtClean="0"/>
              <a:t>Veinte Experiencias Educativas Exitosas en el mundo.</a:t>
            </a:r>
            <a:r>
              <a:rPr lang="es-CO" sz="2000" dirty="0" smtClean="0"/>
              <a:t> Centro de Altos Estudios e Investigación Pedagógica y  Aula XXI Santillana. Colección investigación educativa No. 6 México.</a:t>
            </a:r>
            <a:endParaRPr lang="es-CO" sz="2000" dirty="0"/>
          </a:p>
        </p:txBody>
      </p:sp>
      <p:sp>
        <p:nvSpPr>
          <p:cNvPr id="6" name="5 Rectángulo"/>
          <p:cNvSpPr/>
          <p:nvPr/>
        </p:nvSpPr>
        <p:spPr>
          <a:xfrm>
            <a:off x="2357422" y="1357298"/>
            <a:ext cx="5857916"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800" b="1" i="1" dirty="0" smtClean="0">
                <a:solidFill>
                  <a:schemeClr val="tx1"/>
                </a:solidFill>
              </a:rPr>
              <a:t>Carta a una profesora</a:t>
            </a:r>
            <a:endParaRPr lang="es-CO" sz="2800" dirty="0" smtClean="0">
              <a:solidFill>
                <a:schemeClr val="tx1"/>
              </a:solidFill>
            </a:endParaRPr>
          </a:p>
          <a:p>
            <a:pPr algn="ctr"/>
            <a:endParaRPr lang="es-CO"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orea\Desktop\PART 3\3-4.jpg"/>
          <p:cNvPicPr>
            <a:picLocks noChangeAspect="1" noChangeArrowheads="1"/>
          </p:cNvPicPr>
          <p:nvPr/>
        </p:nvPicPr>
        <p:blipFill>
          <a:blip r:embed="rId2"/>
          <a:srcRect/>
          <a:stretch>
            <a:fillRect/>
          </a:stretch>
        </p:blipFill>
        <p:spPr bwMode="auto">
          <a:xfrm>
            <a:off x="-214346" y="0"/>
            <a:ext cx="9358346" cy="6858000"/>
          </a:xfrm>
          <a:prstGeom prst="rect">
            <a:avLst/>
          </a:prstGeom>
          <a:noFill/>
        </p:spPr>
      </p:pic>
      <p:sp>
        <p:nvSpPr>
          <p:cNvPr id="4" name="3 CuadroTexto"/>
          <p:cNvSpPr txBox="1"/>
          <p:nvPr/>
        </p:nvSpPr>
        <p:spPr>
          <a:xfrm>
            <a:off x="2214546" y="2071678"/>
            <a:ext cx="6286544" cy="3416320"/>
          </a:xfrm>
          <a:prstGeom prst="rect">
            <a:avLst/>
          </a:prstGeom>
          <a:noFill/>
        </p:spPr>
        <p:txBody>
          <a:bodyPr wrap="square" rtlCol="0">
            <a:spAutoFit/>
          </a:bodyPr>
          <a:lstStyle/>
          <a:p>
            <a:pPr algn="just"/>
            <a:r>
              <a:rPr lang="es-CO" sz="2400" dirty="0" smtClean="0"/>
              <a:t>El mayor de los maestros tenía dieciséis años. El menor tenía doce, me llenaba de admiración. Desde el primer día decidí que yo también iba a enseñar [...]. </a:t>
            </a:r>
          </a:p>
          <a:p>
            <a:pPr algn="just"/>
            <a:r>
              <a:rPr lang="es-CO" sz="2400" dirty="0" smtClean="0"/>
              <a:t>Allí también era dura la vida. Era tanta la disciplina y tales los escándalos que se armaban, que a uno se le iban las ganas de volver. </a:t>
            </a:r>
          </a:p>
          <a:p>
            <a:pPr algn="just"/>
            <a:endParaRPr lang="es-CO"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orea\Desktop\PART 3\3-4.jpg"/>
          <p:cNvPicPr>
            <a:picLocks noChangeAspect="1" noChangeArrowheads="1"/>
          </p:cNvPicPr>
          <p:nvPr/>
        </p:nvPicPr>
        <p:blipFill>
          <a:blip r:embed="rId2"/>
          <a:srcRect/>
          <a:stretch>
            <a:fillRect/>
          </a:stretch>
        </p:blipFill>
        <p:spPr bwMode="auto">
          <a:xfrm>
            <a:off x="-214346" y="0"/>
            <a:ext cx="9358346" cy="6858000"/>
          </a:xfrm>
          <a:prstGeom prst="rect">
            <a:avLst/>
          </a:prstGeom>
          <a:noFill/>
        </p:spPr>
      </p:pic>
      <p:sp>
        <p:nvSpPr>
          <p:cNvPr id="3" name="2 CuadroTexto"/>
          <p:cNvSpPr txBox="1"/>
          <p:nvPr/>
        </p:nvSpPr>
        <p:spPr>
          <a:xfrm>
            <a:off x="2643174" y="2214554"/>
            <a:ext cx="5857916" cy="3046988"/>
          </a:xfrm>
          <a:prstGeom prst="rect">
            <a:avLst/>
          </a:prstGeom>
          <a:noFill/>
        </p:spPr>
        <p:txBody>
          <a:bodyPr wrap="square" rtlCol="0">
            <a:spAutoFit/>
          </a:bodyPr>
          <a:lstStyle/>
          <a:p>
            <a:pPr algn="just"/>
            <a:r>
              <a:rPr lang="es-CO" sz="2400" dirty="0" smtClean="0"/>
              <a:t>Pero quien no tenía las bases, quien era lento o desganado, se sentía el predilecto. Era tratado como ustedes tratan al mejor alumno. Parecía que toda la escuela fuese para él solamente [...]. </a:t>
            </a:r>
          </a:p>
          <a:p>
            <a:pPr algn="just"/>
            <a:r>
              <a:rPr lang="es-CO" sz="2400" dirty="0" smtClean="0"/>
              <a:t>Además, enseñando uno aprendía muchas cosas. </a:t>
            </a:r>
          </a:p>
          <a:p>
            <a:pPr algn="just"/>
            <a:endParaRPr lang="es-CO"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orea\Desktop\PART 3\3-4.jpg"/>
          <p:cNvPicPr>
            <a:picLocks noChangeAspect="1" noChangeArrowheads="1"/>
          </p:cNvPicPr>
          <p:nvPr/>
        </p:nvPicPr>
        <p:blipFill>
          <a:blip r:embed="rId2"/>
          <a:srcRect/>
          <a:stretch>
            <a:fillRect/>
          </a:stretch>
        </p:blipFill>
        <p:spPr bwMode="auto">
          <a:xfrm>
            <a:off x="-214346" y="0"/>
            <a:ext cx="9358346" cy="6858000"/>
          </a:xfrm>
          <a:prstGeom prst="rect">
            <a:avLst/>
          </a:prstGeom>
          <a:noFill/>
        </p:spPr>
      </p:pic>
      <p:sp>
        <p:nvSpPr>
          <p:cNvPr id="3" name="2 CuadroTexto"/>
          <p:cNvSpPr txBox="1"/>
          <p:nvPr/>
        </p:nvSpPr>
        <p:spPr>
          <a:xfrm>
            <a:off x="2500298" y="2428868"/>
            <a:ext cx="5929354" cy="1846659"/>
          </a:xfrm>
          <a:prstGeom prst="rect">
            <a:avLst/>
          </a:prstGeom>
          <a:noFill/>
        </p:spPr>
        <p:txBody>
          <a:bodyPr wrap="square" rtlCol="0">
            <a:spAutoFit/>
          </a:bodyPr>
          <a:lstStyle/>
          <a:p>
            <a:pPr algn="just"/>
            <a:r>
              <a:rPr lang="es-CO" sz="2400" dirty="0" smtClean="0"/>
              <a:t>Por ejemplo, aprendí que el problema de los demás es igual al mío. Salir de él todos juntos es la política. Salir de él solo es la avaricia [...]. </a:t>
            </a:r>
          </a:p>
          <a:p>
            <a:endParaRPr lang="es-CO"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orea\Desktop\PART 3\3-4.jpg"/>
          <p:cNvPicPr>
            <a:picLocks noChangeAspect="1" noChangeArrowheads="1"/>
          </p:cNvPicPr>
          <p:nvPr/>
        </p:nvPicPr>
        <p:blipFill>
          <a:blip r:embed="rId2"/>
          <a:srcRect/>
          <a:stretch>
            <a:fillRect/>
          </a:stretch>
        </p:blipFill>
        <p:spPr bwMode="auto">
          <a:xfrm>
            <a:off x="-214346" y="0"/>
            <a:ext cx="9358346" cy="6858000"/>
          </a:xfrm>
          <a:prstGeom prst="rect">
            <a:avLst/>
          </a:prstGeom>
          <a:noFill/>
        </p:spPr>
      </p:pic>
      <p:sp>
        <p:nvSpPr>
          <p:cNvPr id="3" name="2 CuadroTexto"/>
          <p:cNvSpPr txBox="1"/>
          <p:nvPr/>
        </p:nvSpPr>
        <p:spPr>
          <a:xfrm>
            <a:off x="2500298" y="2214554"/>
            <a:ext cx="6143668" cy="2954655"/>
          </a:xfrm>
          <a:prstGeom prst="rect">
            <a:avLst/>
          </a:prstGeom>
          <a:noFill/>
        </p:spPr>
        <p:txBody>
          <a:bodyPr wrap="square" rtlCol="0">
            <a:spAutoFit/>
          </a:bodyPr>
          <a:lstStyle/>
          <a:p>
            <a:pPr algn="just"/>
            <a:r>
              <a:rPr lang="es-CO" sz="2400" dirty="0" smtClean="0"/>
              <a:t>No vino ninguna de las niñas de las aldeas. Tal vez por lo dificultoso de los caminos. Tal vez por la mentalidad de los padres. Creen que una mujer puede vivir también con un cerebro de gallina. Los machos no le piden que sea inteligente. Esto también es racismo [...]. </a:t>
            </a:r>
          </a:p>
          <a:p>
            <a:endParaRPr lang="es-CO"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orea\Desktop\PART 3\3-4.jpg"/>
          <p:cNvPicPr>
            <a:picLocks noChangeAspect="1" noChangeArrowheads="1"/>
          </p:cNvPicPr>
          <p:nvPr/>
        </p:nvPicPr>
        <p:blipFill>
          <a:blip r:embed="rId2"/>
          <a:srcRect/>
          <a:stretch>
            <a:fillRect/>
          </a:stretch>
        </p:blipFill>
        <p:spPr bwMode="auto">
          <a:xfrm>
            <a:off x="-214346" y="0"/>
            <a:ext cx="9358346" cy="6858000"/>
          </a:xfrm>
          <a:prstGeom prst="rect">
            <a:avLst/>
          </a:prstGeom>
          <a:noFill/>
        </p:spPr>
      </p:pic>
      <p:sp>
        <p:nvSpPr>
          <p:cNvPr id="3" name="2 CuadroTexto"/>
          <p:cNvSpPr txBox="1"/>
          <p:nvPr/>
        </p:nvSpPr>
        <p:spPr>
          <a:xfrm>
            <a:off x="2500298" y="2643182"/>
            <a:ext cx="6000792" cy="1938992"/>
          </a:xfrm>
          <a:prstGeom prst="rect">
            <a:avLst/>
          </a:prstGeom>
          <a:noFill/>
        </p:spPr>
        <p:txBody>
          <a:bodyPr wrap="square" rtlCol="0">
            <a:spAutoFit/>
          </a:bodyPr>
          <a:lstStyle/>
          <a:p>
            <a:pPr algn="just"/>
            <a:r>
              <a:rPr lang="es-CO" sz="2400" dirty="0" smtClean="0"/>
              <a:t>Manuel tenía 15 años. Un metro setenta de altura, humillado y adulto. Los profesores lo habían decretado imbécil. Querían que repitiese primer año por tercera vez. </a:t>
            </a:r>
          </a:p>
          <a:p>
            <a:pPr algn="just"/>
            <a:endParaRPr lang="es-CO"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orea\Desktop\PART 3\3-4.jpg"/>
          <p:cNvPicPr>
            <a:picLocks noChangeAspect="1" noChangeArrowheads="1"/>
          </p:cNvPicPr>
          <p:nvPr/>
        </p:nvPicPr>
        <p:blipFill>
          <a:blip r:embed="rId2"/>
          <a:srcRect/>
          <a:stretch>
            <a:fillRect/>
          </a:stretch>
        </p:blipFill>
        <p:spPr bwMode="auto">
          <a:xfrm>
            <a:off x="-214346" y="0"/>
            <a:ext cx="9358346" cy="6858000"/>
          </a:xfrm>
          <a:prstGeom prst="rect">
            <a:avLst/>
          </a:prstGeom>
          <a:noFill/>
        </p:spPr>
      </p:pic>
      <p:sp>
        <p:nvSpPr>
          <p:cNvPr id="3" name="2 CuadroTexto"/>
          <p:cNvSpPr txBox="1"/>
          <p:nvPr/>
        </p:nvSpPr>
        <p:spPr>
          <a:xfrm>
            <a:off x="2500298" y="2643182"/>
            <a:ext cx="6000792" cy="2677656"/>
          </a:xfrm>
          <a:prstGeom prst="rect">
            <a:avLst/>
          </a:prstGeom>
          <a:noFill/>
        </p:spPr>
        <p:txBody>
          <a:bodyPr wrap="square" rtlCol="0">
            <a:spAutoFit/>
          </a:bodyPr>
          <a:lstStyle/>
          <a:p>
            <a:pPr algn="just"/>
            <a:r>
              <a:rPr lang="es-CO" sz="2400" dirty="0" smtClean="0"/>
              <a:t>Juan tenía 14 años. Distraído y alérgico a la lectura. Los profesores sentenciaron que era un delincuente. Y no estaban tan errados, pero ésa no es una razón para que se lo saquen de la escuela.</a:t>
            </a:r>
          </a:p>
          <a:p>
            <a:pPr algn="just"/>
            <a:r>
              <a:rPr lang="es-CO" sz="2400" dirty="0" smtClean="0"/>
              <a:t> </a:t>
            </a:r>
          </a:p>
          <a:p>
            <a:pPr algn="just"/>
            <a:endParaRPr lang="es-CO"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orea\Desktop\PART 3\3-4.jpg"/>
          <p:cNvPicPr>
            <a:picLocks noChangeAspect="1" noChangeArrowheads="1"/>
          </p:cNvPicPr>
          <p:nvPr/>
        </p:nvPicPr>
        <p:blipFill>
          <a:blip r:embed="rId2"/>
          <a:srcRect/>
          <a:stretch>
            <a:fillRect/>
          </a:stretch>
        </p:blipFill>
        <p:spPr bwMode="auto">
          <a:xfrm>
            <a:off x="-214346" y="0"/>
            <a:ext cx="9358346" cy="6858000"/>
          </a:xfrm>
          <a:prstGeom prst="rect">
            <a:avLst/>
          </a:prstGeom>
          <a:noFill/>
        </p:spPr>
      </p:pic>
      <p:sp>
        <p:nvSpPr>
          <p:cNvPr id="4" name="3 CuadroTexto"/>
          <p:cNvSpPr txBox="1"/>
          <p:nvPr/>
        </p:nvSpPr>
        <p:spPr>
          <a:xfrm>
            <a:off x="2643174" y="2571744"/>
            <a:ext cx="5429288" cy="830997"/>
          </a:xfrm>
          <a:prstGeom prst="rect">
            <a:avLst/>
          </a:prstGeom>
          <a:noFill/>
        </p:spPr>
        <p:txBody>
          <a:bodyPr wrap="square" rtlCol="0">
            <a:spAutoFit/>
          </a:bodyPr>
          <a:lstStyle/>
          <a:p>
            <a:pPr algn="just"/>
            <a:r>
              <a:rPr lang="es-CO" sz="2400" dirty="0" smtClean="0"/>
              <a:t>Te invito a que nos ayudes a completar la carta con tus experiencias escolares… </a:t>
            </a:r>
            <a:endParaRPr lang="es-CO"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orea\Desktop\PART 3\3-4.jpg"/>
          <p:cNvPicPr>
            <a:picLocks noChangeAspect="1" noChangeArrowheads="1"/>
          </p:cNvPicPr>
          <p:nvPr/>
        </p:nvPicPr>
        <p:blipFill>
          <a:blip r:embed="rId2"/>
          <a:srcRect/>
          <a:stretch>
            <a:fillRect/>
          </a:stretch>
        </p:blipFill>
        <p:spPr bwMode="auto">
          <a:xfrm>
            <a:off x="-214346" y="0"/>
            <a:ext cx="9358346" cy="68580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orea\Desktop\PART 3\3-4.jpg"/>
          <p:cNvPicPr>
            <a:picLocks noChangeAspect="1" noChangeArrowheads="1"/>
          </p:cNvPicPr>
          <p:nvPr/>
        </p:nvPicPr>
        <p:blipFill>
          <a:blip r:embed="rId2"/>
          <a:srcRect/>
          <a:stretch>
            <a:fillRect/>
          </a:stretch>
        </p:blipFill>
        <p:spPr bwMode="auto">
          <a:xfrm>
            <a:off x="-214346" y="0"/>
            <a:ext cx="9358346" cy="6858000"/>
          </a:xfrm>
          <a:prstGeom prst="rect">
            <a:avLst/>
          </a:prstGeom>
          <a:noFill/>
        </p:spPr>
      </p:pic>
      <p:sp>
        <p:nvSpPr>
          <p:cNvPr id="4" name="3 CuadroTexto"/>
          <p:cNvSpPr txBox="1"/>
          <p:nvPr/>
        </p:nvSpPr>
        <p:spPr>
          <a:xfrm>
            <a:off x="2714612" y="2071678"/>
            <a:ext cx="5786477" cy="3539430"/>
          </a:xfrm>
          <a:prstGeom prst="rect">
            <a:avLst/>
          </a:prstGeom>
          <a:noFill/>
        </p:spPr>
        <p:txBody>
          <a:bodyPr wrap="square" rtlCol="0">
            <a:spAutoFit/>
          </a:bodyPr>
          <a:lstStyle/>
          <a:p>
            <a:pPr algn="just"/>
            <a:r>
              <a:rPr lang="es-CO" sz="2400" dirty="0" smtClean="0"/>
              <a:t>“Querida señora: </a:t>
            </a:r>
          </a:p>
          <a:p>
            <a:pPr algn="just"/>
            <a:endParaRPr lang="es-CO" sz="2400" dirty="0" smtClean="0"/>
          </a:p>
          <a:p>
            <a:pPr algn="just"/>
            <a:r>
              <a:rPr lang="es-CO" sz="2400" dirty="0" smtClean="0"/>
              <a:t>Usted no se acordará de mí, ni de mi nombre. Eliminó a tantos. Yo, en cambio, me acuerdo a menudo de usted, de sus colegas, de esa institución que ustedes llaman escuela y de los muchachos que ustedes "rechazan". </a:t>
            </a:r>
          </a:p>
          <a:p>
            <a:endParaRPr lang="es-CO"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orea\Desktop\PART 3\3-4.jpg"/>
          <p:cNvPicPr>
            <a:picLocks noChangeAspect="1" noChangeArrowheads="1"/>
          </p:cNvPicPr>
          <p:nvPr/>
        </p:nvPicPr>
        <p:blipFill>
          <a:blip r:embed="rId2"/>
          <a:srcRect/>
          <a:stretch>
            <a:fillRect/>
          </a:stretch>
        </p:blipFill>
        <p:spPr bwMode="auto">
          <a:xfrm>
            <a:off x="-214346" y="-285776"/>
            <a:ext cx="9358346" cy="6858000"/>
          </a:xfrm>
          <a:prstGeom prst="rect">
            <a:avLst/>
          </a:prstGeom>
          <a:noFill/>
        </p:spPr>
      </p:pic>
      <p:sp>
        <p:nvSpPr>
          <p:cNvPr id="5" name="4 CuadroTexto"/>
          <p:cNvSpPr txBox="1"/>
          <p:nvPr/>
        </p:nvSpPr>
        <p:spPr>
          <a:xfrm>
            <a:off x="2428860" y="2428868"/>
            <a:ext cx="6072230" cy="1938992"/>
          </a:xfrm>
          <a:prstGeom prst="rect">
            <a:avLst/>
          </a:prstGeom>
          <a:noFill/>
        </p:spPr>
        <p:txBody>
          <a:bodyPr wrap="square" rtlCol="0">
            <a:spAutoFit/>
          </a:bodyPr>
          <a:lstStyle/>
          <a:p>
            <a:pPr algn="just"/>
            <a:r>
              <a:rPr lang="es-CO" sz="2400" dirty="0" smtClean="0"/>
              <a:t>Hace un año, en primero de Normal, yo me volví tímido frente a usted. Por cierto la timidez me acompañó toda la vida. Cuando era chico, no levantaba los ojos del suelo. Me pegaba a las paredes para que no me vieran. </a:t>
            </a:r>
            <a:endParaRPr lang="es-CO"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orea\Desktop\PART 3\3-4.jpg"/>
          <p:cNvPicPr>
            <a:picLocks noChangeAspect="1" noChangeArrowheads="1"/>
          </p:cNvPicPr>
          <p:nvPr/>
        </p:nvPicPr>
        <p:blipFill>
          <a:blip r:embed="rId2"/>
          <a:srcRect/>
          <a:stretch>
            <a:fillRect/>
          </a:stretch>
        </p:blipFill>
        <p:spPr bwMode="auto">
          <a:xfrm>
            <a:off x="-214346" y="0"/>
            <a:ext cx="9358346" cy="6858000"/>
          </a:xfrm>
          <a:prstGeom prst="rect">
            <a:avLst/>
          </a:prstGeom>
          <a:noFill/>
        </p:spPr>
      </p:pic>
      <p:sp>
        <p:nvSpPr>
          <p:cNvPr id="5" name="4 CuadroTexto"/>
          <p:cNvSpPr txBox="1"/>
          <p:nvPr/>
        </p:nvSpPr>
        <p:spPr>
          <a:xfrm>
            <a:off x="2714612" y="2571744"/>
            <a:ext cx="5715040" cy="1938992"/>
          </a:xfrm>
          <a:prstGeom prst="rect">
            <a:avLst/>
          </a:prstGeom>
          <a:noFill/>
        </p:spPr>
        <p:txBody>
          <a:bodyPr wrap="square" rtlCol="0">
            <a:spAutoFit/>
          </a:bodyPr>
          <a:lstStyle/>
          <a:p>
            <a:pPr algn="just"/>
            <a:r>
              <a:rPr lang="es-CO" sz="2400" dirty="0" smtClean="0"/>
              <a:t>Al principio pensaba que era una enfermedad mía o a lo sumo de mi familia. Mamá es de las que se asustan ante un formulario de telegrama. Papá observa y escucha, pero no habla.</a:t>
            </a:r>
            <a:endParaRPr lang="es-CO"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orea\Desktop\PART 3\3-4.jpg"/>
          <p:cNvPicPr>
            <a:picLocks noChangeAspect="1" noChangeArrowheads="1"/>
          </p:cNvPicPr>
          <p:nvPr/>
        </p:nvPicPr>
        <p:blipFill>
          <a:blip r:embed="rId2"/>
          <a:srcRect/>
          <a:stretch>
            <a:fillRect/>
          </a:stretch>
        </p:blipFill>
        <p:spPr bwMode="auto">
          <a:xfrm>
            <a:off x="-214346" y="0"/>
            <a:ext cx="9358346" cy="6858000"/>
          </a:xfrm>
          <a:prstGeom prst="rect">
            <a:avLst/>
          </a:prstGeom>
          <a:noFill/>
        </p:spPr>
      </p:pic>
      <p:sp>
        <p:nvSpPr>
          <p:cNvPr id="5" name="4 CuadroTexto"/>
          <p:cNvSpPr txBox="1"/>
          <p:nvPr/>
        </p:nvSpPr>
        <p:spPr>
          <a:xfrm>
            <a:off x="2500298" y="2571744"/>
            <a:ext cx="6143668" cy="1938992"/>
          </a:xfrm>
          <a:prstGeom prst="rect">
            <a:avLst/>
          </a:prstGeom>
          <a:noFill/>
        </p:spPr>
        <p:txBody>
          <a:bodyPr wrap="square" rtlCol="0">
            <a:spAutoFit/>
          </a:bodyPr>
          <a:lstStyle/>
          <a:p>
            <a:pPr algn="just"/>
            <a:r>
              <a:rPr lang="es-CO" sz="2400" dirty="0" smtClean="0"/>
              <a:t>Más tarde creí que la timidez era el mal de la gente de montaña. Los campesinos de la llanura me parecían seguros de sí mismos. Los obreros, ni qué hablar</a:t>
            </a:r>
          </a:p>
          <a:p>
            <a:pPr algn="just"/>
            <a:endParaRPr lang="es-CO"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orea\Desktop\PART 3\3-4.jpg"/>
          <p:cNvPicPr>
            <a:picLocks noChangeAspect="1" noChangeArrowheads="1"/>
          </p:cNvPicPr>
          <p:nvPr/>
        </p:nvPicPr>
        <p:blipFill>
          <a:blip r:embed="rId2"/>
          <a:srcRect/>
          <a:stretch>
            <a:fillRect/>
          </a:stretch>
        </p:blipFill>
        <p:spPr bwMode="auto">
          <a:xfrm>
            <a:off x="-214346" y="0"/>
            <a:ext cx="9358346" cy="6858000"/>
          </a:xfrm>
          <a:prstGeom prst="rect">
            <a:avLst/>
          </a:prstGeom>
          <a:noFill/>
        </p:spPr>
      </p:pic>
      <p:sp>
        <p:nvSpPr>
          <p:cNvPr id="5" name="4 CuadroTexto"/>
          <p:cNvSpPr txBox="1"/>
          <p:nvPr/>
        </p:nvSpPr>
        <p:spPr>
          <a:xfrm>
            <a:off x="2428860" y="2714620"/>
            <a:ext cx="6143668" cy="1569660"/>
          </a:xfrm>
          <a:prstGeom prst="rect">
            <a:avLst/>
          </a:prstGeom>
          <a:noFill/>
        </p:spPr>
        <p:txBody>
          <a:bodyPr wrap="square" rtlCol="0">
            <a:spAutoFit/>
          </a:bodyPr>
          <a:lstStyle/>
          <a:p>
            <a:pPr algn="just"/>
            <a:r>
              <a:rPr lang="es-CO" sz="2400" dirty="0" smtClean="0"/>
              <a:t>Ahora veo que los obreros dejan a los hijos de papá todos los puestos de responsabilidad en los partidos y todas las bancas del parlamento.</a:t>
            </a:r>
            <a:endParaRPr lang="es-CO"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orea\Desktop\PART 3\3-4.jpg"/>
          <p:cNvPicPr>
            <a:picLocks noChangeAspect="1" noChangeArrowheads="1"/>
          </p:cNvPicPr>
          <p:nvPr/>
        </p:nvPicPr>
        <p:blipFill>
          <a:blip r:embed="rId2"/>
          <a:srcRect/>
          <a:stretch>
            <a:fillRect/>
          </a:stretch>
        </p:blipFill>
        <p:spPr bwMode="auto">
          <a:xfrm>
            <a:off x="-214346" y="0"/>
            <a:ext cx="9358346" cy="6858000"/>
          </a:xfrm>
          <a:prstGeom prst="rect">
            <a:avLst/>
          </a:prstGeom>
          <a:noFill/>
        </p:spPr>
      </p:pic>
      <p:sp>
        <p:nvSpPr>
          <p:cNvPr id="3" name="2 CuadroTexto"/>
          <p:cNvSpPr txBox="1"/>
          <p:nvPr/>
        </p:nvSpPr>
        <p:spPr>
          <a:xfrm>
            <a:off x="2571736" y="2643182"/>
            <a:ext cx="5786478" cy="2215991"/>
          </a:xfrm>
          <a:prstGeom prst="rect">
            <a:avLst/>
          </a:prstGeom>
          <a:noFill/>
        </p:spPr>
        <p:txBody>
          <a:bodyPr wrap="square" rtlCol="0">
            <a:spAutoFit/>
          </a:bodyPr>
          <a:lstStyle/>
          <a:p>
            <a:pPr algn="just"/>
            <a:r>
              <a:rPr lang="es-CO" sz="2400" dirty="0" smtClean="0"/>
              <a:t>Por lo tanto son como nosotros. Y la timidez de los pobres es un misterio más antiguo. Yo no sé explicárselo porque estoy adentro. Tal vez no sea cobardía ni heroísmo. Es sólo falta de prepotencia [...]. </a:t>
            </a:r>
          </a:p>
          <a:p>
            <a:endParaRPr lang="es-CO"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orea\Desktop\PART 3\3-4.jpg"/>
          <p:cNvPicPr>
            <a:picLocks noChangeAspect="1" noChangeArrowheads="1"/>
          </p:cNvPicPr>
          <p:nvPr/>
        </p:nvPicPr>
        <p:blipFill>
          <a:blip r:embed="rId2"/>
          <a:srcRect/>
          <a:stretch>
            <a:fillRect/>
          </a:stretch>
        </p:blipFill>
        <p:spPr bwMode="auto">
          <a:xfrm>
            <a:off x="-214346" y="0"/>
            <a:ext cx="9358346" cy="6858000"/>
          </a:xfrm>
          <a:prstGeom prst="rect">
            <a:avLst/>
          </a:prstGeom>
          <a:noFill/>
        </p:spPr>
      </p:pic>
      <p:sp>
        <p:nvSpPr>
          <p:cNvPr id="4" name="3 CuadroTexto"/>
          <p:cNvSpPr txBox="1"/>
          <p:nvPr/>
        </p:nvSpPr>
        <p:spPr>
          <a:xfrm>
            <a:off x="2643174" y="2428868"/>
            <a:ext cx="5786478" cy="2585323"/>
          </a:xfrm>
          <a:prstGeom prst="rect">
            <a:avLst/>
          </a:prstGeom>
          <a:noFill/>
        </p:spPr>
        <p:txBody>
          <a:bodyPr wrap="square" rtlCol="0">
            <a:spAutoFit/>
          </a:bodyPr>
          <a:lstStyle/>
          <a:p>
            <a:pPr algn="just"/>
            <a:r>
              <a:rPr lang="es-CO" sz="2400" dirty="0" smtClean="0"/>
              <a:t>En primaria el Estado me ofreció una escuela de segunda categoría. Cinco clases en una sola aula. Una quinta parte de la escuela a la que yo tenía derecho. La peor escuela es para los pobres, desde chiquitos [...]. </a:t>
            </a:r>
          </a:p>
          <a:p>
            <a:pPr algn="just"/>
            <a:endParaRPr lang="es-CO"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orea\Desktop\PART 3\3-4.jpg"/>
          <p:cNvPicPr>
            <a:picLocks noChangeAspect="1" noChangeArrowheads="1"/>
          </p:cNvPicPr>
          <p:nvPr/>
        </p:nvPicPr>
        <p:blipFill>
          <a:blip r:embed="rId2"/>
          <a:srcRect/>
          <a:stretch>
            <a:fillRect/>
          </a:stretch>
        </p:blipFill>
        <p:spPr bwMode="auto">
          <a:xfrm>
            <a:off x="-214346" y="0"/>
            <a:ext cx="9358346" cy="6858000"/>
          </a:xfrm>
          <a:prstGeom prst="rect">
            <a:avLst/>
          </a:prstGeom>
          <a:noFill/>
        </p:spPr>
      </p:pic>
      <p:sp>
        <p:nvSpPr>
          <p:cNvPr id="3" name="2 CuadroTexto"/>
          <p:cNvSpPr txBox="1"/>
          <p:nvPr/>
        </p:nvSpPr>
        <p:spPr>
          <a:xfrm>
            <a:off x="2285984" y="1928802"/>
            <a:ext cx="6143668" cy="3785652"/>
          </a:xfrm>
          <a:prstGeom prst="rect">
            <a:avLst/>
          </a:prstGeom>
          <a:noFill/>
        </p:spPr>
        <p:txBody>
          <a:bodyPr wrap="square" rtlCol="0">
            <a:spAutoFit/>
          </a:bodyPr>
          <a:lstStyle/>
          <a:p>
            <a:pPr algn="just"/>
            <a:r>
              <a:rPr lang="es-CO" sz="2400" dirty="0" smtClean="0"/>
              <a:t>La Escuela de Barbiana, cuando llegué, no me pareció una escuela. No había escritorio, ni pizarrón, ni bancos. Sólo grandes mesas que servían para ponerse a estudiar y para comer. </a:t>
            </a:r>
          </a:p>
          <a:p>
            <a:pPr algn="just"/>
            <a:r>
              <a:rPr lang="es-CO" sz="2400" dirty="0" smtClean="0"/>
              <a:t>De cada libro había solo un ejemplar. Los chicos se amontonaban para leerlo. Ni nos dábamos cuenta cuando uno de nosotros, apenas más grande que los demás, ya nos estaba enseñando. </a:t>
            </a:r>
          </a:p>
          <a:p>
            <a:pPr algn="just"/>
            <a:endParaRPr lang="es-CO"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99</TotalTime>
  <Words>689</Words>
  <Application>Microsoft Office PowerPoint</Application>
  <PresentationFormat>Presentación en pantalla (4:3)</PresentationFormat>
  <Paragraphs>26</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Viajes</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korea</dc:creator>
  <cp:lastModifiedBy>korea</cp:lastModifiedBy>
  <cp:revision>20</cp:revision>
  <dcterms:created xsi:type="dcterms:W3CDTF">2012-09-11T22:02:43Z</dcterms:created>
  <dcterms:modified xsi:type="dcterms:W3CDTF">2012-09-12T17:02:03Z</dcterms:modified>
</cp:coreProperties>
</file>