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12"/>
  </p:notesMasterIdLst>
  <p:sldIdLst>
    <p:sldId id="256" r:id="rId3"/>
    <p:sldId id="264" r:id="rId4"/>
    <p:sldId id="265" r:id="rId5"/>
    <p:sldId id="272" r:id="rId6"/>
    <p:sldId id="267" r:id="rId7"/>
    <p:sldId id="268" r:id="rId8"/>
    <p:sldId id="271" r:id="rId9"/>
    <p:sldId id="269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62224" autoAdjust="0"/>
  </p:normalViewPr>
  <p:slideViewPr>
    <p:cSldViewPr showGuides="1">
      <p:cViewPr varScale="1">
        <p:scale>
          <a:sx n="51" d="100"/>
          <a:sy n="5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4CB0F-D274-4D95-8802-67A239E7AAC6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0D78E-EBCE-4D44-BCD2-6CD29245ED1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676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 fontScale="47500" lnSpcReduction="20000"/>
          </a:bodyPr>
          <a:lstStyle/>
          <a:p>
            <a:pPr marL="0" lvl="2" indent="0">
              <a:buFont typeface="Arial" pitchFamily="34" charset="0"/>
              <a:buNone/>
            </a:pPr>
            <a:endParaRPr lang="en-US" sz="1400" b="0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 fontScale="47500" lnSpcReduction="20000"/>
          </a:bodyPr>
          <a:lstStyle/>
          <a:p>
            <a:pPr marL="0" lvl="2" indent="0">
              <a:buFont typeface="Arial" pitchFamily="34" charset="0"/>
              <a:buNone/>
            </a:pPr>
            <a:endParaRPr lang="en-US" sz="1400" b="0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 fontScale="47500" lnSpcReduction="20000"/>
          </a:bodyPr>
          <a:lstStyle/>
          <a:p>
            <a:pPr marL="0" lvl="2" indent="0">
              <a:buFont typeface="Arial" pitchFamily="34" charset="0"/>
              <a:buNone/>
            </a:pPr>
            <a:endParaRPr lang="en-US" sz="1400" b="0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 fontScale="47500" lnSpcReduction="20000"/>
          </a:bodyPr>
          <a:lstStyle/>
          <a:p>
            <a:pPr marL="0" lvl="2" indent="0">
              <a:buFont typeface="Arial" pitchFamily="34" charset="0"/>
              <a:buNone/>
            </a:pPr>
            <a:endParaRPr lang="en-US" sz="1400" b="0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 fontScale="47500" lnSpcReduction="20000"/>
          </a:bodyPr>
          <a:lstStyle/>
          <a:p>
            <a:pPr marL="0" lvl="2" indent="0">
              <a:buFont typeface="Arial" pitchFamily="34" charset="0"/>
              <a:buNone/>
            </a:pPr>
            <a:endParaRPr lang="en-US" sz="1400" b="0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 fontScale="47500" lnSpcReduction="20000"/>
          </a:bodyPr>
          <a:lstStyle/>
          <a:p>
            <a:pPr marL="0" lvl="2" indent="0">
              <a:buFont typeface="Arial" pitchFamily="34" charset="0"/>
              <a:buNone/>
            </a:pPr>
            <a:endParaRPr lang="en-US" sz="1400" b="0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 fontScale="47500" lnSpcReduction="20000"/>
          </a:bodyPr>
          <a:lstStyle/>
          <a:p>
            <a:pPr marL="0" lvl="2" indent="0">
              <a:buFont typeface="Arial" pitchFamily="34" charset="0"/>
              <a:buNone/>
            </a:pPr>
            <a:endParaRPr lang="en-US" sz="1400" b="0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 fontScale="47500" lnSpcReduction="20000"/>
          </a:bodyPr>
          <a:lstStyle/>
          <a:p>
            <a:pPr marL="0" lvl="2" indent="0">
              <a:buFont typeface="Arial" pitchFamily="34" charset="0"/>
              <a:buNone/>
            </a:pPr>
            <a:endParaRPr lang="en-US" sz="1400" b="0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 fontScale="47500" lnSpcReduction="20000"/>
          </a:bodyPr>
          <a:lstStyle/>
          <a:p>
            <a:pPr marL="0" lvl="2" indent="0">
              <a:buFont typeface="Arial" pitchFamily="34" charset="0"/>
              <a:buNone/>
            </a:pPr>
            <a:endParaRPr lang="en-US" sz="1400" b="0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7/4/2012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‹Nº›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48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7/4/2012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‹Nº›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28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7/4/2012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‹Nº›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377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7/4/2012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‹Nº›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446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7/4/2012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‹Nº›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54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7/4/2012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‹Nº›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376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7/4/2012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‹Nº›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801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7/4/2012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‹Nº›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677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A4C7614-15A9-43A8-9E98-106A33ED6C41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7/4/2012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EFED3CB9-049B-4F4F-82D1-8A95299C975C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‹Nº›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407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7/4/2012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‹Nº›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72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7/4/2012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‹Nº›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180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7/4/2012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‹Nº›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311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4000">
              <a:schemeClr val="accent5">
                <a:lumMod val="50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nut 6"/>
          <p:cNvSpPr/>
          <p:nvPr/>
        </p:nvSpPr>
        <p:spPr>
          <a:xfrm>
            <a:off x="1866900" y="723900"/>
            <a:ext cx="5410200" cy="5410200"/>
          </a:xfrm>
          <a:prstGeom prst="donut">
            <a:avLst>
              <a:gd name="adj" fmla="val 1639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5511" y="1242511"/>
            <a:ext cx="4372977" cy="43729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>
              <a:buNone/>
            </a:pPr>
            <a:r>
              <a:rPr lang="es-ES_tradnl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itchFamily="49" charset="0"/>
              </a:rPr>
              <a:t>ACTIVIDADES JULIO  4- JULIO </a:t>
            </a:r>
            <a:r>
              <a:rPr lang="es-ES_tradnl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itchFamily="49" charset="0"/>
              </a:rPr>
              <a:t>18 </a:t>
            </a:r>
            <a:r>
              <a:rPr lang="es-ES_tradnl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itchFamily="49" charset="0"/>
              </a:rPr>
              <a:t>CONCURSOS LEA Y NIVELACIONES</a:t>
            </a:r>
            <a:endParaRPr lang="es-ES_tradnl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104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4000">
              <a:schemeClr val="accent5">
                <a:lumMod val="50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nut 6"/>
          <p:cNvSpPr/>
          <p:nvPr/>
        </p:nvSpPr>
        <p:spPr>
          <a:xfrm>
            <a:off x="1866900" y="723900"/>
            <a:ext cx="5410200" cy="5410200"/>
          </a:xfrm>
          <a:prstGeom prst="donut">
            <a:avLst>
              <a:gd name="adj" fmla="val 1639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5511" y="1242511"/>
            <a:ext cx="4372977" cy="43729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>
              <a:buNone/>
            </a:pPr>
            <a:r>
              <a:rPr lang="es-ES_tradnl" sz="7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itchFamily="49" charset="0"/>
              </a:rPr>
              <a:t>SEXTO- SÉPTIMO</a:t>
            </a:r>
            <a:endParaRPr lang="es-ES_tradnl" sz="7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104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4000">
              <a:schemeClr val="accent5">
                <a:lumMod val="50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>
                <a:solidFill>
                  <a:schemeClr val="bg1"/>
                </a:solidFill>
              </a:rPr>
              <a:t>Imshacapulco.wordpress.com</a:t>
            </a:r>
            <a:endParaRPr lang="es-MX" sz="4800" b="1" dirty="0">
              <a:solidFill>
                <a:schemeClr val="bg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O" sz="4000" b="1" dirty="0" smtClean="0">
              <a:solidFill>
                <a:srgbClr val="92D050"/>
              </a:solidFill>
            </a:endParaRPr>
          </a:p>
          <a:p>
            <a:r>
              <a:rPr lang="es-CO" sz="4000" b="1" dirty="0" smtClean="0">
                <a:solidFill>
                  <a:srgbClr val="92D050"/>
                </a:solidFill>
              </a:rPr>
              <a:t>Lea las noticias publicadas  en el blog ( sección  asignatura: noticias) y realice un comentario a dos de ellas</a:t>
            </a:r>
            <a:r>
              <a:rPr lang="es-CO" sz="4000" b="1" dirty="0" smtClean="0">
                <a:solidFill>
                  <a:srgbClr val="92D050"/>
                </a:solidFill>
              </a:rPr>
              <a:t>.</a:t>
            </a:r>
          </a:p>
          <a:p>
            <a:r>
              <a:rPr lang="es-CO" sz="4000" b="1" dirty="0" smtClean="0">
                <a:solidFill>
                  <a:srgbClr val="92D050"/>
                </a:solidFill>
              </a:rPr>
              <a:t>Miércoles 4- jueves 5 </a:t>
            </a:r>
            <a:r>
              <a:rPr lang="es-CO" sz="4000" b="1" dirty="0" smtClean="0">
                <a:solidFill>
                  <a:srgbClr val="92D050"/>
                </a:solidFill>
              </a:rPr>
              <a:t> </a:t>
            </a:r>
            <a:endParaRPr lang="es-CO" sz="4000" b="1" dirty="0" smtClean="0">
              <a:solidFill>
                <a:srgbClr val="92D050"/>
              </a:solidFill>
            </a:endParaRPr>
          </a:p>
          <a:p>
            <a:endParaRPr lang="es-CO" dirty="0" smtClean="0"/>
          </a:p>
          <a:p>
            <a:r>
              <a:rPr lang="es-CO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018104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4000">
              <a:schemeClr val="accent5">
                <a:lumMod val="50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</a:rPr>
              <a:t>PROYECTO  LEA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es-CO" b="1" dirty="0" smtClean="0">
                <a:solidFill>
                  <a:schemeClr val="bg1"/>
                </a:solidFill>
              </a:rPr>
              <a:t>CONCURSO EN TRIADAS</a:t>
            </a:r>
          </a:p>
          <a:p>
            <a:pPr marL="514350" indent="-514350">
              <a:buNone/>
            </a:pPr>
            <a:r>
              <a:rPr lang="es-CO" b="1" dirty="0" smtClean="0">
                <a:solidFill>
                  <a:srgbClr val="92D050"/>
                </a:solidFill>
              </a:rPr>
              <a:t>1. </a:t>
            </a:r>
            <a:r>
              <a:rPr lang="es-CO" b="1" dirty="0" err="1" smtClean="0">
                <a:solidFill>
                  <a:srgbClr val="92D050"/>
                </a:solidFill>
              </a:rPr>
              <a:t>Trabaojos</a:t>
            </a:r>
            <a:r>
              <a:rPr lang="es-CO" b="1" dirty="0" smtClean="0">
                <a:solidFill>
                  <a:srgbClr val="92D05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s-CO" b="1" dirty="0" smtClean="0">
                <a:solidFill>
                  <a:srgbClr val="92D050"/>
                </a:solidFill>
              </a:rPr>
              <a:t>a)Palabras </a:t>
            </a:r>
          </a:p>
          <a:p>
            <a:pPr marL="514350" indent="-514350">
              <a:buNone/>
            </a:pPr>
            <a:r>
              <a:rPr lang="es-CO" b="1" dirty="0" smtClean="0">
                <a:solidFill>
                  <a:srgbClr val="92D050"/>
                </a:solidFill>
              </a:rPr>
              <a:t>b)Números</a:t>
            </a:r>
          </a:p>
          <a:p>
            <a:pPr marL="514350" indent="-514350">
              <a:buNone/>
            </a:pPr>
            <a:r>
              <a:rPr lang="es-CO" b="1" dirty="0" smtClean="0">
                <a:solidFill>
                  <a:srgbClr val="92D050"/>
                </a:solidFill>
              </a:rPr>
              <a:t>2. Identificación rápida de palabras  </a:t>
            </a:r>
          </a:p>
          <a:p>
            <a:pPr marL="514350" indent="-514350">
              <a:buAutoNum type="alphaLcParenR"/>
            </a:pPr>
            <a:r>
              <a:rPr lang="es-CO" b="1" dirty="0" smtClean="0">
                <a:solidFill>
                  <a:srgbClr val="92D050"/>
                </a:solidFill>
              </a:rPr>
              <a:t>Con numeración  columna-fila</a:t>
            </a:r>
          </a:p>
          <a:p>
            <a:pPr marL="514350" indent="-514350">
              <a:buAutoNum type="alphaLcParenR"/>
            </a:pPr>
            <a:r>
              <a:rPr lang="es-CO" b="1" dirty="0" smtClean="0">
                <a:solidFill>
                  <a:srgbClr val="92D050"/>
                </a:solidFill>
              </a:rPr>
              <a:t> posición  superior-media-inferior</a:t>
            </a:r>
          </a:p>
          <a:p>
            <a:pPr marL="514350" indent="-514350">
              <a:buNone/>
            </a:pPr>
            <a:r>
              <a:rPr lang="es-CO" b="1" dirty="0" smtClean="0">
                <a:solidFill>
                  <a:srgbClr val="92D050"/>
                </a:solidFill>
              </a:rPr>
              <a:t>3.Amplitud y percepción visual</a:t>
            </a:r>
          </a:p>
          <a:p>
            <a:pPr marL="514350" indent="-514350">
              <a:buNone/>
            </a:pP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 algn="ctr">
              <a:buNone/>
            </a:pP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 algn="ctr">
              <a:buNone/>
            </a:pP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>
              <a:buAutoNum type="arabicPeriod"/>
            </a:pPr>
            <a:endParaRPr lang="es-CO" b="1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104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4000">
              <a:schemeClr val="accent5">
                <a:lumMod val="50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nut 6"/>
          <p:cNvSpPr/>
          <p:nvPr/>
        </p:nvSpPr>
        <p:spPr>
          <a:xfrm>
            <a:off x="1866900" y="723900"/>
            <a:ext cx="5410200" cy="5410200"/>
          </a:xfrm>
          <a:prstGeom prst="donut">
            <a:avLst>
              <a:gd name="adj" fmla="val 1639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_tradnl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5511" y="1242511"/>
            <a:ext cx="4372977" cy="43729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>
              <a:buNone/>
            </a:pPr>
            <a:r>
              <a:rPr lang="es-ES_tradnl" sz="7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itchFamily="49" charset="0"/>
              </a:rPr>
              <a:t>NOVENO-DÉCIMO –UNDÉCIMO</a:t>
            </a:r>
            <a:endParaRPr lang="es-ES_tradnl" sz="7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104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4000">
              <a:schemeClr val="accent5">
                <a:lumMod val="50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</a:rPr>
              <a:t>PROYECTO  LEA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es-CO" b="1" dirty="0" smtClean="0">
                <a:solidFill>
                  <a:schemeClr val="bg1"/>
                </a:solidFill>
              </a:rPr>
              <a:t>CONCURSO EN TRIADAS</a:t>
            </a:r>
          </a:p>
          <a:p>
            <a:pPr marL="514350" indent="-514350">
              <a:buNone/>
            </a:pPr>
            <a:r>
              <a:rPr lang="es-CO" b="1" dirty="0" smtClean="0">
                <a:solidFill>
                  <a:srgbClr val="92D050"/>
                </a:solidFill>
              </a:rPr>
              <a:t>1. </a:t>
            </a:r>
            <a:r>
              <a:rPr lang="es-CO" b="1" dirty="0" err="1" smtClean="0">
                <a:solidFill>
                  <a:srgbClr val="92D050"/>
                </a:solidFill>
              </a:rPr>
              <a:t>Trabaojos</a:t>
            </a:r>
            <a:r>
              <a:rPr lang="es-CO" b="1" dirty="0" smtClean="0">
                <a:solidFill>
                  <a:srgbClr val="92D050"/>
                </a:solidFill>
              </a:rPr>
              <a:t>: </a:t>
            </a:r>
          </a:p>
          <a:p>
            <a:pPr marL="514350" indent="-514350">
              <a:buNone/>
            </a:pPr>
            <a:r>
              <a:rPr lang="es-CO" b="1" dirty="0" smtClean="0">
                <a:solidFill>
                  <a:srgbClr val="92D050"/>
                </a:solidFill>
              </a:rPr>
              <a:t>a)Palabras </a:t>
            </a:r>
          </a:p>
          <a:p>
            <a:pPr marL="514350" indent="-514350">
              <a:buNone/>
            </a:pPr>
            <a:r>
              <a:rPr lang="es-CO" b="1" dirty="0" smtClean="0">
                <a:solidFill>
                  <a:srgbClr val="92D050"/>
                </a:solidFill>
              </a:rPr>
              <a:t>b)Números</a:t>
            </a:r>
          </a:p>
          <a:p>
            <a:pPr marL="514350" indent="-514350">
              <a:buNone/>
            </a:pPr>
            <a:r>
              <a:rPr lang="es-CO" b="1" dirty="0" smtClean="0">
                <a:solidFill>
                  <a:srgbClr val="92D050"/>
                </a:solidFill>
              </a:rPr>
              <a:t>2. Identificación rápida de palabras  </a:t>
            </a:r>
          </a:p>
          <a:p>
            <a:pPr marL="514350" indent="-514350">
              <a:buAutoNum type="alphaLcParenR"/>
            </a:pPr>
            <a:r>
              <a:rPr lang="es-CO" b="1" dirty="0" smtClean="0">
                <a:solidFill>
                  <a:srgbClr val="92D050"/>
                </a:solidFill>
              </a:rPr>
              <a:t>Con numeración  columna-fila</a:t>
            </a:r>
          </a:p>
          <a:p>
            <a:pPr marL="514350" indent="-514350">
              <a:buAutoNum type="alphaLcParenR"/>
            </a:pPr>
            <a:r>
              <a:rPr lang="es-CO" b="1" dirty="0" smtClean="0">
                <a:solidFill>
                  <a:srgbClr val="92D050"/>
                </a:solidFill>
              </a:rPr>
              <a:t> posición  superior-media-inferior</a:t>
            </a:r>
          </a:p>
          <a:p>
            <a:pPr marL="514350" indent="-514350">
              <a:buNone/>
            </a:pPr>
            <a:r>
              <a:rPr lang="es-CO" b="1" dirty="0" smtClean="0">
                <a:solidFill>
                  <a:srgbClr val="92D050"/>
                </a:solidFill>
              </a:rPr>
              <a:t>3.Amplitud y percepción visual</a:t>
            </a:r>
          </a:p>
          <a:p>
            <a:pPr marL="514350" indent="-514350">
              <a:buNone/>
            </a:pP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 algn="ctr">
              <a:buNone/>
            </a:pP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 algn="ctr">
              <a:buNone/>
            </a:pP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>
              <a:buAutoNum type="arabicPeriod"/>
            </a:pPr>
            <a:endParaRPr lang="es-CO" b="1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104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4000">
              <a:schemeClr val="accent5">
                <a:lumMod val="50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Autofit/>
          </a:bodyPr>
          <a:lstStyle/>
          <a:p>
            <a:r>
              <a:rPr lang="es-CO" sz="5400" b="1" dirty="0" smtClean="0">
                <a:solidFill>
                  <a:schemeClr val="bg1"/>
                </a:solidFill>
              </a:rPr>
              <a:t>Imshacapulco.wordpress.com</a:t>
            </a:r>
            <a:endParaRPr lang="es-MX" sz="5400" b="1" dirty="0">
              <a:solidFill>
                <a:schemeClr val="bg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CO" sz="4000" b="1" dirty="0" smtClean="0">
              <a:solidFill>
                <a:srgbClr val="92D050"/>
              </a:solidFill>
            </a:endParaRPr>
          </a:p>
          <a:p>
            <a:r>
              <a:rPr lang="es-CO" sz="4000" b="1" dirty="0" smtClean="0">
                <a:solidFill>
                  <a:srgbClr val="92D050"/>
                </a:solidFill>
              </a:rPr>
              <a:t>Lea las noticias publicadas  en el blog ( sección  asignatura: noticias) y realice un comentario a dos de </a:t>
            </a:r>
            <a:r>
              <a:rPr lang="es-CO" sz="4000" b="1" dirty="0" smtClean="0">
                <a:solidFill>
                  <a:srgbClr val="92D050"/>
                </a:solidFill>
              </a:rPr>
              <a:t>ellas.</a:t>
            </a:r>
          </a:p>
          <a:p>
            <a:r>
              <a:rPr lang="es-CO" sz="4000" b="1" dirty="0" smtClean="0">
                <a:solidFill>
                  <a:srgbClr val="92D050"/>
                </a:solidFill>
              </a:rPr>
              <a:t>Miércoles 4 , jueves 5</a:t>
            </a:r>
            <a:endParaRPr lang="es-CO" sz="4000" b="1" dirty="0" smtClean="0">
              <a:solidFill>
                <a:srgbClr val="92D050"/>
              </a:solidFill>
            </a:endParaRPr>
          </a:p>
          <a:p>
            <a:r>
              <a:rPr lang="es-CO" sz="4000" b="1" dirty="0" smtClean="0">
                <a:solidFill>
                  <a:srgbClr val="92D050"/>
                </a:solidFill>
              </a:rPr>
              <a:t> </a:t>
            </a:r>
            <a:endParaRPr lang="es-CO" sz="4000" b="1" dirty="0" smtClean="0">
              <a:solidFill>
                <a:srgbClr val="92D050"/>
              </a:solidFill>
            </a:endParaRPr>
          </a:p>
          <a:p>
            <a:endParaRPr lang="es-CO" dirty="0" smtClean="0"/>
          </a:p>
          <a:p>
            <a:r>
              <a:rPr lang="es-CO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018104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4000">
              <a:schemeClr val="accent5">
                <a:lumMod val="50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</a:rPr>
              <a:t>NIVELACIONES (6-7)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None/>
            </a:pPr>
            <a:r>
              <a:rPr lang="es-CO" b="1" dirty="0" smtClean="0">
                <a:solidFill>
                  <a:srgbClr val="92D050"/>
                </a:solidFill>
              </a:rPr>
              <a:t> ACTIVIDAD EN LA CASA CON SUPERVISIÓN DEL PADRE DE FAMILIA</a:t>
            </a:r>
          </a:p>
          <a:p>
            <a:pPr marL="514350" indent="-514350">
              <a:buAutoNum type="arabicPeriod"/>
            </a:pPr>
            <a:r>
              <a:rPr lang="es-CO" b="1" dirty="0" smtClean="0">
                <a:solidFill>
                  <a:srgbClr val="92D050"/>
                </a:solidFill>
              </a:rPr>
              <a:t>Realice las tres  comprensiones  de lectura  asignadas y   prepárese para un concurso de comprensión lectora</a:t>
            </a:r>
            <a:r>
              <a:rPr lang="es-CO" b="1" dirty="0" smtClean="0">
                <a:solidFill>
                  <a:srgbClr val="92D050"/>
                </a:solidFill>
              </a:rPr>
              <a:t>. </a:t>
            </a:r>
          </a:p>
          <a:p>
            <a:pPr marL="514350" indent="-514350">
              <a:buAutoNum type="arabicPeriod"/>
            </a:pPr>
            <a:r>
              <a:rPr lang="es-CO" b="1" dirty="0" smtClean="0">
                <a:solidFill>
                  <a:srgbClr val="92D050"/>
                </a:solidFill>
              </a:rPr>
              <a:t>Las lecturas se publicarán en </a:t>
            </a:r>
            <a:r>
              <a:rPr lang="es-CO" b="1" dirty="0" err="1" smtClean="0">
                <a:solidFill>
                  <a:srgbClr val="92D050"/>
                </a:solidFill>
              </a:rPr>
              <a:t>Edmodo</a:t>
            </a:r>
            <a:r>
              <a:rPr lang="es-CO" b="1" dirty="0" smtClean="0">
                <a:solidFill>
                  <a:srgbClr val="92D050"/>
                </a:solidFill>
              </a:rPr>
              <a:t> tercer periodo.</a:t>
            </a: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>
              <a:buAutoNum type="arabicPeriod"/>
            </a:pPr>
            <a:r>
              <a:rPr lang="es-CO" b="1" dirty="0" smtClean="0">
                <a:solidFill>
                  <a:srgbClr val="92D050"/>
                </a:solidFill>
              </a:rPr>
              <a:t>Requiere  firma del padre/madre de familia  para  su entrega. </a:t>
            </a:r>
          </a:p>
          <a:p>
            <a:r>
              <a:rPr lang="es-CO" dirty="0" smtClean="0"/>
              <a:t> </a:t>
            </a:r>
            <a:endParaRPr lang="es-MX" dirty="0" smtClean="0"/>
          </a:p>
          <a:p>
            <a:pPr marL="514350" indent="-514350" algn="ctr">
              <a:buNone/>
            </a:pP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 algn="ctr">
              <a:buNone/>
            </a:pP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>
              <a:buAutoNum type="arabicPeriod"/>
            </a:pPr>
            <a:endParaRPr lang="es-CO" b="1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104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4000">
              <a:schemeClr val="accent5">
                <a:lumMod val="50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b="1" dirty="0" smtClean="0">
                <a:solidFill>
                  <a:schemeClr val="bg1"/>
                </a:solidFill>
              </a:rPr>
              <a:t>NIVELACIONES</a:t>
            </a:r>
            <a:r>
              <a:rPr lang="es-CO" b="1" dirty="0" smtClean="0">
                <a:solidFill>
                  <a:schemeClr val="bg1"/>
                </a:solidFill>
              </a:rPr>
              <a:t> (9-10-11)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pPr marL="514350" indent="-514350" algn="ctr">
              <a:buNone/>
            </a:pPr>
            <a:r>
              <a:rPr lang="es-CO" b="1" dirty="0" smtClean="0">
                <a:solidFill>
                  <a:srgbClr val="92D050"/>
                </a:solidFill>
              </a:rPr>
              <a:t> ACTIVIDAD EN LA CASA CON SUPERVISIÓN DEL PADRE DE FAMILIA</a:t>
            </a:r>
          </a:p>
          <a:p>
            <a:pPr marL="514350" indent="-514350">
              <a:buAutoNum type="arabicPeriod"/>
            </a:pPr>
            <a:r>
              <a:rPr lang="es-CO" b="1" dirty="0" smtClean="0">
                <a:solidFill>
                  <a:srgbClr val="92D050"/>
                </a:solidFill>
              </a:rPr>
              <a:t>Visite   la biblioteca del aula de bilingüismo , elija un libro  de su preferencia, léalo, explíqueselo a  su(s) padre(s)  madre . </a:t>
            </a:r>
          </a:p>
          <a:p>
            <a:pPr marL="514350" indent="-514350">
              <a:buAutoNum type="arabicPeriod"/>
            </a:pPr>
            <a:r>
              <a:rPr lang="es-CO" b="1" dirty="0" smtClean="0">
                <a:solidFill>
                  <a:srgbClr val="92D050"/>
                </a:solidFill>
              </a:rPr>
              <a:t> Analícelo teniendo en cuenta  personajes, tiempo, lugar, contexto  histórico, eventos importantes y realice un mapa sinóptico del mismo.</a:t>
            </a:r>
          </a:p>
          <a:p>
            <a:pPr marL="514350" indent="-514350">
              <a:buAutoNum type="arabicPeriod"/>
            </a:pP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>
              <a:buAutoNum type="arabicPeriod"/>
            </a:pPr>
            <a:r>
              <a:rPr lang="es-CO" b="1" dirty="0" smtClean="0">
                <a:solidFill>
                  <a:srgbClr val="92D050"/>
                </a:solidFill>
              </a:rPr>
              <a:t>Requiere  firma del padre/madre de familia  para  su entrega.</a:t>
            </a:r>
          </a:p>
          <a:p>
            <a:r>
              <a:rPr lang="es-CO" dirty="0" smtClean="0"/>
              <a:t> </a:t>
            </a:r>
            <a:endParaRPr lang="es-MX" dirty="0" smtClean="0"/>
          </a:p>
          <a:p>
            <a:pPr marL="514350" indent="-514350" algn="ctr">
              <a:buNone/>
            </a:pP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 algn="ctr">
              <a:buNone/>
            </a:pPr>
            <a:endParaRPr lang="es-CO" b="1" dirty="0" smtClean="0">
              <a:solidFill>
                <a:srgbClr val="92D050"/>
              </a:solidFill>
            </a:endParaRPr>
          </a:p>
          <a:p>
            <a:pPr marL="514350" indent="-514350">
              <a:buAutoNum type="arabicPeriod"/>
            </a:pPr>
            <a:endParaRPr lang="es-CO" b="1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104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nut_with_text_ins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9B6E21F-0EA7-4C72-AF9F-1A6037E711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Donut_with_text_inside</Template>
  <TotalTime>0</TotalTime>
  <Words>251</Words>
  <Application>Microsoft Office PowerPoint</Application>
  <PresentationFormat>Presentación en pantalla (4:3)</PresentationFormat>
  <Paragraphs>53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Donut_with_text_inside</vt:lpstr>
      <vt:lpstr>Diapositiva 1</vt:lpstr>
      <vt:lpstr>Diapositiva 2</vt:lpstr>
      <vt:lpstr>Imshacapulco.wordpress.com</vt:lpstr>
      <vt:lpstr>PROYECTO  LEA</vt:lpstr>
      <vt:lpstr>Diapositiva 5</vt:lpstr>
      <vt:lpstr>PROYECTO  LEA</vt:lpstr>
      <vt:lpstr>Imshacapulco.wordpress.com</vt:lpstr>
      <vt:lpstr>NIVELACIONES (6-7)</vt:lpstr>
      <vt:lpstr>NIVELACIONES (9-10-11)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modified xsi:type="dcterms:W3CDTF">2012-07-04T12:36:17Z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TC024218499991</vt:lpwstr>
  </property>
</Properties>
</file>