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7"/>
  </p:notesMasterIdLst>
  <p:sldIdLst>
    <p:sldId id="270" r:id="rId2"/>
    <p:sldId id="256" r:id="rId3"/>
    <p:sldId id="259" r:id="rId4"/>
    <p:sldId id="258" r:id="rId5"/>
    <p:sldId id="261" r:id="rId6"/>
    <p:sldId id="262" r:id="rId7"/>
    <p:sldId id="264" r:id="rId8"/>
    <p:sldId id="265" r:id="rId9"/>
    <p:sldId id="266" r:id="rId10"/>
    <p:sldId id="260" r:id="rId11"/>
    <p:sldId id="263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75" d="100"/>
          <a:sy n="75" d="100"/>
        </p:scale>
        <p:origin x="-7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17E5B-83BD-45AD-A10E-B12B6EE62F53}" type="datetimeFigureOut">
              <a:rPr lang="es-ES" smtClean="0"/>
              <a:t>14/08/2012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0C4CE-3CF5-41F3-A0D5-DBB65B2F174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877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0C4CE-3CF5-41F3-A0D5-DBB65B2F174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6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0C4CE-3CF5-41F3-A0D5-DBB65B2F174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6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0C4CE-3CF5-41F3-A0D5-DBB65B2F174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6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0C4CE-3CF5-41F3-A0D5-DBB65B2F1747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498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F780BA-6B14-4043-A62E-49D8B2731D4E}" type="datetimeFigureOut">
              <a:rPr lang="es-ES" smtClean="0"/>
              <a:t>14/08/2012</a:t>
            </a:fld>
            <a:endParaRPr lang="es-ES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BCD05B-1F88-477A-9999-DF8308C077F7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80BA-6B14-4043-A62E-49D8B2731D4E}" type="datetimeFigureOut">
              <a:rPr lang="es-ES" smtClean="0"/>
              <a:t>14/08/2012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BCD05B-1F88-477A-9999-DF8308C077F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9F780BA-6B14-4043-A62E-49D8B2731D4E}" type="datetimeFigureOut">
              <a:rPr lang="es-ES" smtClean="0"/>
              <a:t>14/08/2012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BCD05B-1F88-477A-9999-DF8308C077F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80BA-6B14-4043-A62E-49D8B2731D4E}" type="datetimeFigureOut">
              <a:rPr lang="es-ES" smtClean="0"/>
              <a:t>14/08/2012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BCD05B-1F88-477A-9999-DF8308C077F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F780BA-6B14-4043-A62E-49D8B2731D4E}" type="datetimeFigureOut">
              <a:rPr lang="es-ES" smtClean="0"/>
              <a:t>14/08/2012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2BCD05B-1F88-477A-9999-DF8308C077F7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80BA-6B14-4043-A62E-49D8B2731D4E}" type="datetimeFigureOut">
              <a:rPr lang="es-ES" smtClean="0"/>
              <a:t>14/08/2012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BCD05B-1F88-477A-9999-DF8308C077F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80BA-6B14-4043-A62E-49D8B2731D4E}" type="datetimeFigureOut">
              <a:rPr lang="es-ES" smtClean="0"/>
              <a:t>14/08/2012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BCD05B-1F88-477A-9999-DF8308C077F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80BA-6B14-4043-A62E-49D8B2731D4E}" type="datetimeFigureOut">
              <a:rPr lang="es-ES" smtClean="0"/>
              <a:t>14/08/2012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BCD05B-1F88-477A-9999-DF8308C077F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F780BA-6B14-4043-A62E-49D8B2731D4E}" type="datetimeFigureOut">
              <a:rPr lang="es-ES" smtClean="0"/>
              <a:t>14/08/2012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BCD05B-1F88-477A-9999-DF8308C077F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80BA-6B14-4043-A62E-49D8B2731D4E}" type="datetimeFigureOut">
              <a:rPr lang="es-ES" smtClean="0"/>
              <a:t>14/08/2012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BCD05B-1F88-477A-9999-DF8308C077F7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780BA-6B14-4043-A62E-49D8B2731D4E}" type="datetimeFigureOut">
              <a:rPr lang="es-ES" smtClean="0"/>
              <a:t>14/08/2012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BCD05B-1F88-477A-9999-DF8308C077F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9F780BA-6B14-4043-A62E-49D8B2731D4E}" type="datetimeFigureOut">
              <a:rPr lang="es-ES" smtClean="0"/>
              <a:t>14/08/2012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BCD05B-1F88-477A-9999-DF8308C077F7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255" y="9626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>NATHALIA </a:t>
            </a:r>
            <a:r>
              <a:rPr lang="es-ES" dirty="0" smtClean="0"/>
              <a:t>SARMIENTO</a:t>
            </a:r>
            <a:br>
              <a:rPr lang="es-ES" dirty="0" smtClean="0"/>
            </a:br>
            <a:r>
              <a:rPr lang="es-ES" dirty="0" smtClean="0"/>
              <a:t>JUAN </a:t>
            </a:r>
            <a:r>
              <a:rPr lang="es-ES" dirty="0"/>
              <a:t>PABLO SANDOVAL</a:t>
            </a:r>
            <a:br>
              <a:rPr lang="es-ES" dirty="0"/>
            </a:br>
            <a:r>
              <a:rPr lang="es-ES" dirty="0"/>
              <a:t>RUBEN DARIO ARQUICHIRE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79"/>
            <a:ext cx="2016224" cy="309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79"/>
            <a:ext cx="2520390" cy="309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521644" cy="316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56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¿Quién es el autor de una obra?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Se considera autor a la persona natural que aparece como tal en la obra. En algunos casos previstos por la ley las personas jurídicas pueden tener algunos derechos económicos de propiedad intelectual.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531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7355160" cy="1944216"/>
          </a:xfrm>
        </p:spPr>
        <p:txBody>
          <a:bodyPr>
            <a:normAutofit/>
          </a:bodyPr>
          <a:lstStyle/>
          <a:p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¿Que son las excepciones a los derechos de autor?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4389120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También llamados límites, son casos en los que la ley autoriza el ejercicio de actos de explotación sin necesidad de una autorización por parte del titular de los derechos.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458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25"/>
                    </a14:imgEffect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58" y="0"/>
            <a:ext cx="9252519" cy="6797069"/>
          </a:xfrm>
          <a:prstGeom prst="rect">
            <a:avLst/>
          </a:prstGeom>
          <a:noFill/>
          <a:ln>
            <a:noFill/>
          </a:ln>
          <a:effectLst>
            <a:outerShdw blurRad="812800" dist="1625600" sx="200000" sy="200000" algn="ctr" rotWithShape="0">
              <a:schemeClr val="accent2">
                <a:lumMod val="60000"/>
                <a:lumOff val="40000"/>
                <a:alpha val="0"/>
              </a:schemeClr>
            </a:outerShdw>
            <a:reflection blurRad="1066800" endPos="0" dir="5400000" sy="-100000" algn="bl" rotWithShape="0"/>
          </a:effectLst>
          <a:scene3d>
            <a:camera prst="orthographicFront"/>
            <a:lightRig rig="flood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34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  <p14:stopEvt time="1738" objId="5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Gestión de los derechos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</a:t>
            </a:r>
            <a:r>
              <a:rPr lang="es-ES" dirty="0"/>
              <a:t>derechos de autor se gestionan frecuentemente, por razones prácticas, a través sociedades de gestión colectiva, definidas por el Ministerio de Cultura como “organizaciones privadas de base asociativa y naturaleza no lucrativa que se dedican en nombre propio o ajeno a la gestión de derechos de propiedad intelectual de carácter patrimonial por cuenta de sus legítimos titulares”.</a:t>
            </a:r>
          </a:p>
        </p:txBody>
      </p:sp>
    </p:spTree>
    <p:extLst>
      <p:ext uri="{BB962C8B-B14F-4D97-AF65-F5344CB8AC3E}">
        <p14:creationId xmlns:p14="http://schemas.microsoft.com/office/powerpoint/2010/main" val="224166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577064" cy="69020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balanced" dir="t"/>
          </a:scene3d>
          <a:sp3d extrusionH="76200">
            <a:extrusionClr>
              <a:schemeClr val="bg2">
                <a:lumMod val="75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47750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837229" cy="6669360"/>
          </a:xfrm>
          <a:prstGeom prst="rect">
            <a:avLst/>
          </a:prstGeom>
          <a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noFill/>
          </a:ln>
          <a:effectLst/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9517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0027743">
            <a:off x="139749" y="2648602"/>
            <a:ext cx="7999040" cy="3312368"/>
          </a:xfrm>
        </p:spPr>
        <p:txBody>
          <a:bodyPr>
            <a:noAutofit/>
          </a:bodyPr>
          <a:lstStyle/>
          <a:p>
            <a:r>
              <a:rPr lang="es-ES" sz="8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PROPIEDAD INTELECTUAL Y DERECHOS HUMANOS</a:t>
            </a:r>
            <a:endParaRPr lang="es-ES" sz="8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2314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548680" y="1124744"/>
            <a:ext cx="8589700" cy="230425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QUÉ </a:t>
            </a:r>
            <a:r>
              <a:rPr lang="es-ES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ES LA </a:t>
            </a:r>
            <a:br>
              <a:rPr lang="es-ES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PROPIEDAD </a:t>
            </a:r>
            <a:br>
              <a:rPr lang="es-ES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INTELECTUAL?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3492896" y="2420888"/>
            <a:ext cx="12457384" cy="4248472"/>
          </a:xfrm>
        </p:spPr>
        <p:txBody>
          <a:bodyPr>
            <a:normAutofit fontScale="40000" lnSpcReduction="20000"/>
          </a:bodyPr>
          <a:lstStyle/>
          <a:p>
            <a:endParaRPr lang="es-ES" sz="9600" dirty="0"/>
          </a:p>
          <a:p>
            <a:r>
              <a:rPr lang="es-ES" sz="9600" dirty="0"/>
              <a:t>Es un conjunto de derechos</a:t>
            </a:r>
          </a:p>
          <a:p>
            <a:r>
              <a:rPr lang="es-ES" sz="9600" dirty="0"/>
              <a:t>patrimoniales que recaen</a:t>
            </a:r>
          </a:p>
          <a:p>
            <a:r>
              <a:rPr lang="es-ES" sz="9600" dirty="0"/>
              <a:t>sobre las creaciones del</a:t>
            </a:r>
          </a:p>
          <a:p>
            <a:r>
              <a:rPr lang="es-ES" sz="9600" dirty="0"/>
              <a:t>intelecto humano los cuales</a:t>
            </a:r>
          </a:p>
          <a:p>
            <a:r>
              <a:rPr lang="es-ES" sz="9600" dirty="0"/>
              <a:t>son susceptibles de ser</a:t>
            </a:r>
          </a:p>
          <a:p>
            <a:r>
              <a:rPr lang="es-ES" sz="9600" dirty="0"/>
              <a:t>vendidos, arrendados y</a:t>
            </a:r>
          </a:p>
          <a:p>
            <a:r>
              <a:rPr lang="es-ES" sz="9600" dirty="0"/>
              <a:t>transferidos por su titular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568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¿Qué </a:t>
            </a:r>
            <a:r>
              <a:rPr lang="es-ES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normas regulan la propiedad intelectual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2708920"/>
            <a:ext cx="7854696" cy="3368816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sz="3200" dirty="0"/>
              <a:t>La norma nacional principal es el Texto Refundido de la Ley de Propiedad Intelectual, aprobado por Real Decreto Legislativo 1/1996 de 12 de abril, que ha sido objeto de algunas modificaciones posteriores.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01265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355160" cy="2376264"/>
          </a:xfrm>
        </p:spPr>
        <p:txBody>
          <a:bodyPr>
            <a:normAutofit/>
          </a:bodyPr>
          <a:lstStyle/>
          <a:p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Qué obras son objeto de propiedad intelectual?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Todas </a:t>
            </a:r>
            <a:r>
              <a:rPr lang="es-ES" dirty="0"/>
              <a:t>las creaciones originales literarias, artísticas o científicas expresadas por cualquier medio o soporte, tangible o intangible, actualmente conocido o que se invente en le futuro.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6273355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53536" cy="2952328"/>
          </a:xfrm>
        </p:spPr>
        <p:txBody>
          <a:bodyPr>
            <a:normAutofit/>
          </a:bodyPr>
          <a:lstStyle/>
          <a:p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¿Es obligatorio inscribir las obras en el Registro de la Propiedad Intelectual?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3140968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No. Los derechos de autor nacen en el momento de la creación de la obra. El Registro es sólo un medio de protección y de prueba de los derechos.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138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908720"/>
            <a:ext cx="7859216" cy="938368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DERECHOS DE PROPIEDAD INTELECTUAL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Son derechos reglamentados por la ley con un régimen particular en </a:t>
            </a:r>
          </a:p>
          <a:p>
            <a:r>
              <a:rPr lang="es-ES" dirty="0"/>
              <a:t>cuanto a su protección, uso y terminación.</a:t>
            </a:r>
          </a:p>
          <a:p>
            <a:r>
              <a:rPr lang="es-ES" dirty="0"/>
              <a:t>Las leyes establecen acciones particulares para ejercer en caso de </a:t>
            </a:r>
          </a:p>
          <a:p>
            <a:r>
              <a:rPr lang="es-ES" dirty="0"/>
              <a:t>infracción de derechos.</a:t>
            </a:r>
          </a:p>
          <a:p>
            <a:r>
              <a:rPr lang="es-ES" dirty="0"/>
              <a:t>Los DPI protegen la creatividad y la innovación.</a:t>
            </a:r>
          </a:p>
          <a:p>
            <a:r>
              <a:rPr lang="es-ES" dirty="0"/>
              <a:t>Son derechos que se pueden valorar y vender como:</a:t>
            </a:r>
          </a:p>
          <a:p>
            <a:r>
              <a:rPr lang="es-ES" dirty="0"/>
              <a:t>• Parte de una empresa</a:t>
            </a:r>
          </a:p>
          <a:p>
            <a:r>
              <a:rPr lang="es-ES" dirty="0"/>
              <a:t>• Como activos independientes</a:t>
            </a:r>
          </a:p>
        </p:txBody>
      </p:sp>
    </p:spTree>
    <p:extLst>
      <p:ext uri="{BB962C8B-B14F-4D97-AF65-F5344CB8AC3E}">
        <p14:creationId xmlns:p14="http://schemas.microsoft.com/office/powerpoint/2010/main" val="289204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La propiedad intelectual </a:t>
            </a:r>
            <a:b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una nueva forma de riqueza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“En 1985 el valor de los activos </a:t>
            </a:r>
          </a:p>
          <a:p>
            <a:r>
              <a:rPr lang="es-ES" dirty="0"/>
              <a:t>tangibles en libros representaba el 50% </a:t>
            </a:r>
          </a:p>
          <a:p>
            <a:r>
              <a:rPr lang="es-ES" dirty="0"/>
              <a:t>del valor del mercado de las empresas, </a:t>
            </a:r>
          </a:p>
          <a:p>
            <a:r>
              <a:rPr lang="es-ES" dirty="0"/>
              <a:t>quince años más tarde su valor en libros </a:t>
            </a:r>
          </a:p>
          <a:p>
            <a:r>
              <a:rPr lang="es-ES" dirty="0"/>
              <a:t>representa el 20% del valor del mercado </a:t>
            </a:r>
          </a:p>
          <a:p>
            <a:r>
              <a:rPr lang="es-ES" dirty="0"/>
              <a:t>y el 80% restante es atribuido a los </a:t>
            </a:r>
          </a:p>
          <a:p>
            <a:r>
              <a:rPr lang="es-ES" dirty="0"/>
              <a:t>activos intangibles de la compañía.” </a:t>
            </a:r>
          </a:p>
          <a:p>
            <a:r>
              <a:rPr lang="es-ES" dirty="0"/>
              <a:t>(“ASSET EQUITY COMPANY”)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82" y="4581128"/>
            <a:ext cx="2664296" cy="2606794"/>
          </a:xfrm>
          <a:prstGeom prst="rect">
            <a:avLst/>
          </a:prstGeom>
          <a:noFill/>
          <a:ln>
            <a:noFill/>
          </a:ln>
          <a:effectLst/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39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3000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84" y="-26248"/>
            <a:ext cx="9542372" cy="7156779"/>
          </a:xfrm>
          <a:prstGeom prst="rect">
            <a:avLst/>
          </a:prstGeom>
          <a:noFill/>
          <a:ln>
            <a:noFill/>
          </a:ln>
          <a:effectLst>
            <a:glow rad="1066800">
              <a:schemeClr val="accent1">
                <a:alpha val="40000"/>
              </a:schemeClr>
            </a:glow>
            <a:outerShdw dist="35921" sx="200000" sy="200000" algn="ctr" rotWithShape="0">
              <a:srgbClr val="FFFF00">
                <a:alpha val="0"/>
              </a:srgbClr>
            </a:outerShdw>
            <a:reflection endPos="0" dist="50800" dir="5400000" sy="-100000" algn="bl" rotWithShape="0"/>
          </a:effectLst>
          <a:scene3d>
            <a:camera prst="isometricOffAxis1Right"/>
            <a:lightRig rig="flood" dir="t"/>
          </a:scene3d>
          <a:sp3d extrusionH="76200" contourW="12700">
            <a:bevelT prst="relaxedInset"/>
            <a:bevelB/>
            <a:extrusionClr>
              <a:schemeClr val="bg1">
                <a:lumMod val="75000"/>
                <a:lumOff val="25000"/>
              </a:schemeClr>
            </a:extrusionClr>
            <a:contourClr>
              <a:schemeClr val="bg1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90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261</TotalTime>
  <Words>446</Words>
  <Application>Microsoft Office PowerPoint</Application>
  <PresentationFormat>Presentación en pantalla (4:3)</PresentationFormat>
  <Paragraphs>52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Opulento</vt:lpstr>
      <vt:lpstr> NATHALIA SARMIENTO JUAN PABLO SANDOVAL RUBEN DARIO ARQUICHIRE </vt:lpstr>
      <vt:lpstr>PROPIEDAD INTELECTUAL Y DERECHOS HUMANOS</vt:lpstr>
      <vt:lpstr>QUÉ ES LA  PROPIEDAD  INTELECTUAL? </vt:lpstr>
      <vt:lpstr>¿Qué normas regulan la propiedad intelectual</vt:lpstr>
      <vt:lpstr>Qué obras son objeto de propiedad intelectual? </vt:lpstr>
      <vt:lpstr>¿Es obligatorio inscribir las obras en el Registro de la Propiedad Intelectual? </vt:lpstr>
      <vt:lpstr>DERECHOS DE PROPIEDAD INTELECTUAL</vt:lpstr>
      <vt:lpstr>La propiedad intelectual  una nueva forma de riqueza</vt:lpstr>
      <vt:lpstr>Presentación de PowerPoint</vt:lpstr>
      <vt:lpstr>¿Quién es el autor de una obra? </vt:lpstr>
      <vt:lpstr>¿Que son las excepciones a los derechos de autor? </vt:lpstr>
      <vt:lpstr>Presentación de PowerPoint</vt:lpstr>
      <vt:lpstr>Gestión de los derechos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PROPIEDAD</dc:title>
  <dc:creator>JUAN PABLO</dc:creator>
  <cp:lastModifiedBy>JUAN PABLO</cp:lastModifiedBy>
  <cp:revision>28</cp:revision>
  <dcterms:created xsi:type="dcterms:W3CDTF">2012-07-30T20:18:35Z</dcterms:created>
  <dcterms:modified xsi:type="dcterms:W3CDTF">2012-08-14T17:28:18Z</dcterms:modified>
</cp:coreProperties>
</file>